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413" r:id="rId2"/>
    <p:sldId id="409" r:id="rId3"/>
    <p:sldId id="258" r:id="rId4"/>
    <p:sldId id="414" r:id="rId5"/>
    <p:sldId id="415" r:id="rId6"/>
    <p:sldId id="402" r:id="rId7"/>
    <p:sldId id="400" r:id="rId8"/>
    <p:sldId id="401" r:id="rId9"/>
    <p:sldId id="403" r:id="rId10"/>
    <p:sldId id="404" r:id="rId11"/>
    <p:sldId id="405" r:id="rId12"/>
    <p:sldId id="406" r:id="rId13"/>
    <p:sldId id="259" r:id="rId14"/>
    <p:sldId id="260" r:id="rId15"/>
    <p:sldId id="407" r:id="rId16"/>
    <p:sldId id="408" r:id="rId17"/>
    <p:sldId id="410" r:id="rId18"/>
    <p:sldId id="411" r:id="rId19"/>
    <p:sldId id="412" r:id="rId20"/>
    <p:sldId id="398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Light" pitchFamily="2" charset="0"/>
      <p:regular r:id="rId33"/>
      <p:italic r:id="rId34"/>
    </p:embeddedFont>
    <p:embeddedFont>
      <p:font typeface="Raleway Medium" pitchFamily="2" charset="0"/>
      <p:regular r:id="rId35"/>
      <p:italic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626EC-AB51-3D6A-F120-7630755F569C}" v="20" dt="2022-05-04T07:52:15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/>
    <p:restoredTop sz="88853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942" y="108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Co-branded End Slide Option</a:t>
            </a:r>
          </a:p>
          <a:p>
            <a:endParaRPr lang="en-GB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Raleway" panose="020B0003030101060003" pitchFamily="34" charset="0"/>
              </a:rPr>
              <a:t>Replace the background image:</a:t>
            </a:r>
            <a:br>
              <a:rPr lang="en-GB" dirty="0">
                <a:latin typeface="Raleway" panose="020B0003030101060003" pitchFamily="34" charset="0"/>
              </a:rPr>
            </a:br>
            <a:r>
              <a:rPr lang="en-GB" dirty="0">
                <a:latin typeface="Raleway" panose="020B0003030101060003" pitchFamily="34" charset="0"/>
              </a:rPr>
              <a:t>Right-click on the slide, then choose 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Format Background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 and select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Picture or texture fill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.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Select a new picture </a:t>
            </a:r>
            <a:r>
              <a:rPr lang="en-GB" b="0" dirty="0">
                <a:latin typeface="Raleway" panose="020B0003030101060003" pitchFamily="34" charset="0"/>
              </a:rPr>
              <a:t>of your choice. </a:t>
            </a:r>
            <a:br>
              <a:rPr lang="en-GB" b="0" dirty="0">
                <a:latin typeface="Raleway" panose="020B0003030101060003" pitchFamily="34" charset="0"/>
              </a:rPr>
            </a:br>
            <a:endParaRPr lang="en-GB" b="0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Raleway" panose="020B0003030101060003" pitchFamily="34" charset="0"/>
              </a:rPr>
              <a:t>Remember to add an image attribution for e.g., Photo by Stefan 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DD746-59A7-4C23-852C-B4583E04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088681"/>
            <a:ext cx="11089399" cy="4148489"/>
          </a:xfrm>
        </p:spPr>
        <p:txBody>
          <a:bodyPr/>
          <a:lstStyle/>
          <a:p>
            <a:pPr algn="ctr"/>
            <a:r>
              <a:rPr lang="en-US" sz="3200" dirty="0"/>
              <a:t>Implementation of the age-structured SEIR epidemiology model for measles vaccination strategies</a:t>
            </a:r>
            <a:br>
              <a:rPr lang="en-US" sz="3200" dirty="0"/>
            </a:br>
            <a:br>
              <a:rPr lang="en-US" sz="3200" dirty="0"/>
            </a:br>
            <a:r>
              <a:rPr lang="en-US" sz="1600" dirty="0"/>
              <a:t>Ziyabukwa Mthi</a:t>
            </a:r>
            <a:br>
              <a:rPr lang="en-US" sz="1600" dirty="0"/>
            </a:br>
            <a:br>
              <a:rPr lang="en-US" sz="1600" dirty="0"/>
            </a:br>
            <a:r>
              <a:rPr lang="en-US" sz="1200" dirty="0"/>
              <a:t>Supervisor: Dr L. Bolton</a:t>
            </a:r>
            <a:br>
              <a:rPr lang="en-US" sz="1200" dirty="0"/>
            </a:br>
            <a:r>
              <a:rPr lang="en-US" sz="1200" dirty="0"/>
              <a:t>Co-supervisor: Mr. J. Bingham</a:t>
            </a:r>
            <a:br>
              <a:rPr lang="en-US" sz="1600" dirty="0"/>
            </a:br>
            <a:br>
              <a:rPr lang="en-US" sz="1600" dirty="0"/>
            </a:br>
            <a:r>
              <a:rPr lang="en-US" sz="1100" dirty="0"/>
              <a:t>Department of Mathematical Sciences</a:t>
            </a:r>
            <a:br>
              <a:rPr lang="en-US" sz="1100" dirty="0"/>
            </a:br>
            <a:r>
              <a:rPr lang="en-US" sz="1100" dirty="0"/>
              <a:t>Stellenbosch University</a:t>
            </a:r>
            <a:br>
              <a:rPr lang="en-US" sz="1100" dirty="0"/>
            </a:br>
            <a:r>
              <a:rPr lang="en-US" sz="1100" dirty="0"/>
              <a:t>South Africa</a:t>
            </a:r>
            <a:br>
              <a:rPr lang="en-US" sz="1100" dirty="0"/>
            </a:br>
            <a:r>
              <a:rPr lang="en-US" sz="1100" dirty="0"/>
              <a:t>30 August 2022</a:t>
            </a:r>
            <a:br>
              <a:rPr lang="en-US" sz="1100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7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A358-33E1-4E24-B5A5-3F40F97B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6691757" cy="510352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effectiveness of vaccination strategies and measles eradication targets for future predictions.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Assist in the analysis of the immune profile of the population and in each age group to establish the baseline and make projections.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effect of increasing vaccine coverage to 95% or greater.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impact of increasing the efficacy of two doses in reducing the effectiveness of measles incidence.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7C88-B05E-451E-9254-59890529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Study benefits </a:t>
            </a:r>
          </a:p>
        </p:txBody>
      </p:sp>
    </p:spTree>
    <p:extLst>
      <p:ext uri="{BB962C8B-B14F-4D97-AF65-F5344CB8AC3E}">
        <p14:creationId xmlns:p14="http://schemas.microsoft.com/office/powerpoint/2010/main" val="262761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01FDC-12E6-4CE2-A923-FDFE78CB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Model is deterministic and compartmental.</a:t>
            </a:r>
          </a:p>
          <a:p>
            <a:pPr algn="just"/>
            <a:r>
              <a:rPr lang="en-US" sz="1800" dirty="0">
                <a:latin typeface="+mn-lt"/>
              </a:rPr>
              <a:t>Host population is homogeneous mixed.</a:t>
            </a:r>
          </a:p>
          <a:p>
            <a:pPr algn="just"/>
            <a:r>
              <a:rPr lang="en-US" sz="1800" dirty="0">
                <a:latin typeface="+mn-lt"/>
              </a:rPr>
              <a:t>Natural death and birth rates per capita are both consistent over time.</a:t>
            </a:r>
          </a:p>
          <a:p>
            <a:pPr algn="just"/>
            <a:r>
              <a:rPr lang="en-US" sz="1800" dirty="0">
                <a:latin typeface="+mn-lt"/>
              </a:rPr>
              <a:t>Infants who receive the first and second doses of the vaccine consecutively develop a permanent immunity to the disease.</a:t>
            </a:r>
          </a:p>
          <a:p>
            <a:pPr algn="just"/>
            <a:r>
              <a:rPr lang="en-US" sz="1800" dirty="0">
                <a:latin typeface="+mn-lt"/>
              </a:rPr>
              <a:t>A host population of a constant size.</a:t>
            </a:r>
          </a:p>
          <a:p>
            <a:pPr algn="just"/>
            <a:r>
              <a:rPr lang="en-US" sz="1800" dirty="0">
                <a:latin typeface="+mn-lt"/>
              </a:rPr>
              <a:t>Proportion of infants who received first dose of vaccine join the recovered class 1.</a:t>
            </a:r>
          </a:p>
          <a:p>
            <a:pPr algn="just"/>
            <a:r>
              <a:rPr lang="en-US" sz="1800" dirty="0">
                <a:latin typeface="+mn-lt"/>
              </a:rPr>
              <a:t>Infants who received second dose of vaccine join the recovered class 2.</a:t>
            </a:r>
          </a:p>
          <a:p>
            <a:pPr algn="just"/>
            <a:r>
              <a:rPr lang="en-US" sz="1800" dirty="0">
                <a:latin typeface="+mn-lt"/>
              </a:rPr>
              <a:t>Infant will be protected from measles by a successful vaccination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3BDA-F928-4DEF-BD2F-18DFF596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2F408E-6D74-423E-8CC4-49D589C0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22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F30CCD-4C6C-402D-B117-7C942DE1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Measles is a disease that can be prevented with a vaccine.</a:t>
            </a:r>
          </a:p>
          <a:p>
            <a:pPr algn="just"/>
            <a:r>
              <a:rPr lang="en-US" sz="1800" dirty="0">
                <a:latin typeface="+mn-lt"/>
              </a:rPr>
              <a:t>Measles, Mumps, and Rubella (MMR) vaccine, usually requires two doses.</a:t>
            </a:r>
          </a:p>
          <a:p>
            <a:pPr algn="just"/>
            <a:r>
              <a:rPr lang="en-ZA" sz="1800" dirty="0">
                <a:latin typeface="+mn-lt"/>
              </a:rPr>
              <a:t>First dose administered at 6 months.</a:t>
            </a:r>
          </a:p>
          <a:p>
            <a:pPr algn="just"/>
            <a:r>
              <a:rPr lang="en-ZA" sz="1800" dirty="0">
                <a:latin typeface="+mn-lt"/>
              </a:rPr>
              <a:t>Second dose administered 12 months.</a:t>
            </a:r>
          </a:p>
          <a:p>
            <a:pPr algn="just"/>
            <a:r>
              <a:rPr lang="en-US" sz="1800" dirty="0">
                <a:latin typeface="+mn-lt"/>
              </a:rPr>
              <a:t>The efficacy of two doses of the measles vaccine ranges from 93% to 99%.</a:t>
            </a:r>
          </a:p>
          <a:p>
            <a:pPr algn="just"/>
            <a:r>
              <a:rPr lang="en-US" sz="1800" dirty="0">
                <a:latin typeface="+mn-lt"/>
              </a:rPr>
              <a:t>Vaccine coverage  averaged 71,7%.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In this section, we develop a two-dose vaccination model with two age corporations to observe the vaccination strategies for measles epidemics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37F5-0FA5-47F2-9E2F-D35DCC164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Implementation of measles vaccination methods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A7C404-BF3F-4F59-B033-2A29CD8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6431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B3F15-3EAA-420B-9A4D-A63DABB91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950" y="1439056"/>
            <a:ext cx="7342188" cy="38473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3C5D-6857-EC46-A56F-65F7E926F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ZA" sz="18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 vaccination model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We subdivide the host population into two age groups,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Considering age-specific differences in vaccination schedules, mortality, and contact patterns</a:t>
            </a:r>
            <a:endParaRPr lang="en-GB" sz="14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0DB9-999F-424E-BBDA-8A1F34F6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8804-47A4-4E2F-AC58-137780273853}"/>
              </a:ext>
            </a:extLst>
          </p:cNvPr>
          <p:cNvSpPr txBox="1"/>
          <p:nvPr/>
        </p:nvSpPr>
        <p:spPr>
          <a:xfrm>
            <a:off x="5457825" y="5418944"/>
            <a:ext cx="556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Figure 1: Model diagram for a measles vaccination model with two age group.</a:t>
            </a:r>
          </a:p>
          <a:p>
            <a:pPr algn="just"/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The model structure is shown in the transmission diagram in Figure 1. Two doses of measles vaccine were incorporated: MMR1 for age group 1 (6 months), and MMR2 for age group 2 (12 months). The model is described by the following system of differential equations. </a:t>
            </a:r>
            <a:endParaRPr lang="en-ZA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6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CEDB83-B08C-4AEC-A1D3-17C735C008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429375" y="2385603"/>
            <a:ext cx="5335588" cy="217687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6FF52-4B5E-2842-874D-7FF826AF4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Differential equations for age group 2: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4E4EF-AB8D-41E3-96EE-EFE98B2F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663" y="2387190"/>
            <a:ext cx="5367337" cy="21752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D299-8D12-C64C-8619-8C7B59BBF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Differential equations for age group 1: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44A-AFA8-2F47-AD11-3C2F4937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42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2D4C7-91B1-4408-871E-2F6E97A3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680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Initial values of state variables in the model are estimated directly from published data.</a:t>
            </a:r>
          </a:p>
          <a:p>
            <a:r>
              <a:rPr lang="en-ZA" sz="1800" dirty="0">
                <a:latin typeface="+mn-lt"/>
              </a:rPr>
              <a:t>Other parameter values </a:t>
            </a:r>
            <a:r>
              <a:rPr lang="en-US" sz="1800" dirty="0">
                <a:latin typeface="+mn-lt"/>
              </a:rPr>
              <a:t>are estimated by fitting the model outcomes to measles data.</a:t>
            </a:r>
            <a:endParaRPr lang="en-ZA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The measles data used for model fitting include the reported annual incidence and age specific incidence of measles in South Africa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F944-E2C0-4E9C-81EC-E176BD1E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Parameter’s estimation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299C5-7F2A-4CD0-82C7-A6B6C3C5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9289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BCC47-B858-430E-877D-59A70A9C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5838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Evaluate sustained effort of measles vaccination strategies.</a:t>
            </a:r>
          </a:p>
          <a:p>
            <a:r>
              <a:rPr lang="en-US" sz="1800" dirty="0">
                <a:latin typeface="+mn-lt"/>
              </a:rPr>
              <a:t>Examine the fraction of population that is protected by vaccination.</a:t>
            </a:r>
          </a:p>
          <a:p>
            <a:r>
              <a:rPr lang="en-US" sz="1800" dirty="0">
                <a:latin typeface="+mn-lt"/>
              </a:rPr>
              <a:t>Examine the fraction that is protected by immunity due to past infection.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88E1-5A4E-42E2-BDE7-D401737FB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Immune profile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FB649-129B-462D-931E-AE4B298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398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DF941-8C9B-491E-A0B3-31D0F96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774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Explore different scenarios in which the vaccine coverage rate.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Implement the efficacy of 95% to the first dose that is administered to 6 months old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7CAD9-B169-48E1-9FED-FACD2D00A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vaccination coverage for measles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4B0B5-DEED-4159-B635-20BF39F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799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6E09F6-F0ED-48CC-9F97-089DCF5F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28750"/>
            <a:ext cx="11122470" cy="508447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model will be run in R studio (version 4.2.0) running R statistical software (version 4.2.0). </a:t>
            </a:r>
          </a:p>
          <a:p>
            <a:pPr algn="just"/>
            <a:r>
              <a:rPr lang="en-US" sz="1800" dirty="0">
                <a:latin typeface="+mn-lt"/>
              </a:rPr>
              <a:t>The R package tidyverse (version 4.2.0) will be used.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ZA" sz="1800" dirty="0">
                <a:latin typeface="+mn-lt"/>
                <a:ea typeface="CMR10"/>
              </a:rPr>
              <a:t>F</a:t>
            </a:r>
            <a:r>
              <a:rPr lang="en-ZA" sz="1800" dirty="0">
                <a:effectLst/>
                <a:latin typeface="+mn-lt"/>
                <a:ea typeface="CMR10"/>
              </a:rPr>
              <a:t>unction calculates the rate of change in each state variable</a:t>
            </a:r>
          </a:p>
          <a:p>
            <a:pPr algn="just"/>
            <a:r>
              <a:rPr lang="en-ZA" sz="1800" dirty="0">
                <a:effectLst/>
                <a:latin typeface="+mn-lt"/>
                <a:ea typeface="CMR10"/>
              </a:rPr>
              <a:t>Ordinary Differential Equations (ODE’s) </a:t>
            </a:r>
          </a:p>
          <a:p>
            <a:pPr algn="just"/>
            <a:endParaRPr lang="en-ZA" sz="18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E64BD-891C-4D2E-A20C-E82C92B8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design </a:t>
            </a:r>
          </a:p>
        </p:txBody>
      </p:sp>
    </p:spTree>
    <p:extLst>
      <p:ext uri="{BB962C8B-B14F-4D97-AF65-F5344CB8AC3E}">
        <p14:creationId xmlns:p14="http://schemas.microsoft.com/office/powerpoint/2010/main" val="275375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9E2B8-5B76-4FCA-9DB0-1A06BE8F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76375"/>
            <a:ext cx="3891407" cy="5036852"/>
          </a:xfrm>
        </p:spPr>
        <p:txBody>
          <a:bodyPr>
            <a:normAutofit lnSpcReduction="10000"/>
          </a:bodyPr>
          <a:lstStyle/>
          <a:p>
            <a:r>
              <a:rPr lang="en-US" sz="1400" b="1" dirty="0">
                <a:latin typeface="+mn-lt"/>
              </a:rPr>
              <a:t>Introduction </a:t>
            </a:r>
          </a:p>
          <a:p>
            <a:r>
              <a:rPr lang="en-US" sz="1400" b="1" dirty="0">
                <a:latin typeface="+mn-lt"/>
              </a:rPr>
              <a:t>Research question</a:t>
            </a:r>
          </a:p>
          <a:p>
            <a:r>
              <a:rPr lang="en-US" sz="1400" b="1" dirty="0">
                <a:latin typeface="+mn-lt"/>
              </a:rPr>
              <a:t>Aim of the research</a:t>
            </a:r>
          </a:p>
          <a:p>
            <a:r>
              <a:rPr lang="en-US" sz="1400" b="1" dirty="0">
                <a:latin typeface="+mn-lt"/>
              </a:rPr>
              <a:t>Main objectives of the research</a:t>
            </a:r>
          </a:p>
          <a:p>
            <a:r>
              <a:rPr lang="en-ZA" sz="1400" dirty="0">
                <a:latin typeface="+mn-lt"/>
              </a:rPr>
              <a:t>Research objectives</a:t>
            </a:r>
          </a:p>
          <a:p>
            <a:r>
              <a:rPr lang="en-ZA" sz="1400" b="1" dirty="0">
                <a:latin typeface="+mn-lt"/>
              </a:rPr>
              <a:t>Study benefits</a:t>
            </a:r>
          </a:p>
          <a:p>
            <a:r>
              <a:rPr lang="en-ZA" sz="1400" b="1" dirty="0">
                <a:latin typeface="+mn-lt"/>
              </a:rPr>
              <a:t>Methodology</a:t>
            </a:r>
          </a:p>
          <a:p>
            <a:r>
              <a:rPr lang="en-US" sz="1400" dirty="0">
                <a:latin typeface="+mn-lt"/>
              </a:rPr>
              <a:t>Mathematical Model</a:t>
            </a:r>
            <a:endParaRPr lang="en-ZA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Implementation of measles vaccination methods</a:t>
            </a:r>
          </a:p>
          <a:p>
            <a:r>
              <a:rPr lang="en-ZA" sz="1400" dirty="0">
                <a:latin typeface="+mn-lt"/>
              </a:rPr>
              <a:t>Measles vaccination model</a:t>
            </a:r>
          </a:p>
          <a:p>
            <a:r>
              <a:rPr lang="en-ZA" sz="1400" dirty="0">
                <a:latin typeface="+mn-lt"/>
              </a:rPr>
              <a:t>Parameter’s estimation </a:t>
            </a:r>
          </a:p>
          <a:p>
            <a:r>
              <a:rPr lang="en-ZA" sz="1400" dirty="0">
                <a:latin typeface="+mn-lt"/>
              </a:rPr>
              <a:t>Immune profile analysis</a:t>
            </a:r>
          </a:p>
          <a:p>
            <a:r>
              <a:rPr lang="en-US" sz="1400" dirty="0">
                <a:latin typeface="+mn-lt"/>
              </a:rPr>
              <a:t>Improving vaccination coverage for measles</a:t>
            </a:r>
          </a:p>
          <a:p>
            <a:r>
              <a:rPr lang="en-ZA" sz="1400" b="1" dirty="0">
                <a:latin typeface="+mn-lt"/>
              </a:rPr>
              <a:t>Code design </a:t>
            </a:r>
          </a:p>
          <a:p>
            <a:endParaRPr lang="en-ZA" sz="1800" dirty="0">
              <a:latin typeface="Calibri Light" panose="020F0302020204030204" pitchFamily="34" charset="0"/>
            </a:endParaRPr>
          </a:p>
          <a:p>
            <a:endParaRPr lang="en-ZA" dirty="0"/>
          </a:p>
          <a:p>
            <a:endParaRPr lang="en-ZA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4D2DE-034C-43DE-B904-DBB520FA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9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Enkosi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68822-489E-E340-92A7-ED9395F04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853558" cy="4414600"/>
          </a:xfrm>
        </p:spPr>
        <p:txBody>
          <a:bodyPr>
            <a:normAutofit/>
          </a:bodyPr>
          <a:lstStyle/>
          <a:p>
            <a:r>
              <a:rPr lang="en-US" dirty="0"/>
              <a:t>Measles is a Vaccine-Preventable Disease (VDP).</a:t>
            </a:r>
          </a:p>
          <a:p>
            <a:r>
              <a:rPr lang="en-US" dirty="0"/>
              <a:t>90% of exposed susceptible individuals are exposed to measles.</a:t>
            </a:r>
          </a:p>
          <a:p>
            <a:r>
              <a:rPr lang="en-ZA" dirty="0"/>
              <a:t>Incubation period</a:t>
            </a:r>
          </a:p>
          <a:p>
            <a:r>
              <a:rPr lang="en-US" dirty="0"/>
              <a:t>52,600 confirmed mortality cases</a:t>
            </a:r>
          </a:p>
          <a:p>
            <a:r>
              <a:rPr lang="en-US" dirty="0"/>
              <a:t>Major cause of morbidity and mortality globally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2412-FF99-BE48-8752-7F3000AC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Measles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AB45-8872-BA46-9CC2-A3C28E06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1026" name="Picture 2" descr="World faces 'perfect storm' for measles outbreak affecting children, WHO  warns | The Independent">
            <a:extLst>
              <a:ext uri="{FF2B5EF4-FFF2-40B4-BE49-F238E27FC236}">
                <a16:creationId xmlns:a16="http://schemas.microsoft.com/office/drawing/2014/main" id="{67F407D5-8E53-456A-B302-F62D0EE1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98626"/>
            <a:ext cx="4591050" cy="3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FA0D5-6730-4638-AF2C-6B48054DCC47}"/>
              </a:ext>
            </a:extLst>
          </p:cNvPr>
          <p:cNvSpPr txBox="1"/>
          <p:nvPr/>
        </p:nvSpPr>
        <p:spPr>
          <a:xfrm>
            <a:off x="7581900" y="5581650"/>
            <a:ext cx="333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b="1" i="0" dirty="0">
                <a:solidFill>
                  <a:srgbClr val="222222"/>
                </a:solidFill>
                <a:effectLst/>
                <a:latin typeface="Indy Serif"/>
              </a:rPr>
              <a:t>Measles outbreak affecting children</a:t>
            </a:r>
          </a:p>
          <a:p>
            <a:r>
              <a:rPr lang="en-ZA" sz="1050" dirty="0"/>
              <a:t>https://www.independent.co.uk/news/health/measles-children-unicef-who-outbreaks-b2067129.html</a:t>
            </a:r>
          </a:p>
        </p:txBody>
      </p:sp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26CC5-E034-45EE-B3F7-8D1DE834A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10882" cy="4414600"/>
          </a:xfrm>
        </p:spPr>
        <p:txBody>
          <a:bodyPr>
            <a:normAutofit/>
          </a:bodyPr>
          <a:lstStyle/>
          <a:p>
            <a:r>
              <a:rPr lang="en-US" dirty="0"/>
              <a:t>Vaccine is the most effective public health intervention.</a:t>
            </a:r>
          </a:p>
          <a:p>
            <a:r>
              <a:rPr lang="en-ZA" dirty="0"/>
              <a:t>Measles-Mumps-Rubella (MMR) vaccination.</a:t>
            </a:r>
          </a:p>
          <a:p>
            <a:r>
              <a:rPr lang="en-US" dirty="0"/>
              <a:t>Measles vaccine at 6 months old age.</a:t>
            </a:r>
          </a:p>
          <a:p>
            <a:r>
              <a:rPr lang="en-US" dirty="0"/>
              <a:t>The second dose is administered at 12 months old age.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9654-801C-4821-B25A-F8601906A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Measles vaccination 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6CF6F3-122F-4E2D-A5ED-32DF7BA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459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9EE63-6D74-4DEA-9548-0E4DC7DD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577332" cy="4414600"/>
          </a:xfrm>
        </p:spPr>
        <p:txBody>
          <a:bodyPr>
            <a:normAutofit/>
          </a:bodyPr>
          <a:lstStyle/>
          <a:p>
            <a:r>
              <a:rPr lang="en-ZA" dirty="0"/>
              <a:t>Age distribution</a:t>
            </a:r>
          </a:p>
          <a:p>
            <a:r>
              <a:rPr lang="en-ZA" dirty="0"/>
              <a:t>Non-uniformity in transmission rates</a:t>
            </a:r>
          </a:p>
          <a:p>
            <a:r>
              <a:rPr lang="en-US" dirty="0"/>
              <a:t>Application of measles vaccination strategies</a:t>
            </a:r>
          </a:p>
          <a:p>
            <a:r>
              <a:rPr lang="en-ZA" dirty="0"/>
              <a:t>Control of measles epidemics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D8E-06D5-43D9-8130-9535A64D3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Discrete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EAD54-4277-4755-9E37-26EDD08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016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84D30-9A8B-4593-8444-64EDB9E5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different vaccination strategies would influence the transmission of measles in population?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5FC6-020C-459F-9EB2-94E1265D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question </a:t>
            </a:r>
          </a:p>
        </p:txBody>
      </p:sp>
    </p:spTree>
    <p:extLst>
      <p:ext uri="{BB962C8B-B14F-4D97-AF65-F5344CB8AC3E}">
        <p14:creationId xmlns:p14="http://schemas.microsoft.com/office/powerpoint/2010/main" val="11680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29A85-5DDD-4050-A1FA-9E851409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Investigate the Measles SEIR epidemic model with discrete age groups to understand the transmission dynamics of an infectious disease in a host population with an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76892-E380-4ED5-9F39-221103BB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77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8874-C3FC-49E6-B904-73A3F6DDC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3" y="1704974"/>
            <a:ext cx="11122470" cy="2419351"/>
          </a:xfrm>
        </p:spPr>
        <p:txBody>
          <a:bodyPr>
            <a:normAutofit/>
          </a:bodyPr>
          <a:lstStyle/>
          <a:p>
            <a:r>
              <a:rPr lang="en-US" sz="3600" dirty="0"/>
              <a:t>Formulate a mathematical model for measles vaccination strategies and transmission dynamics.</a:t>
            </a:r>
            <a:endParaRPr lang="en-ZA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DB13C-B4BB-48BD-B966-E3BD13D3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objective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49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305BF-1E32-4323-85AA-4E77F6C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investigate transmission dynamics of measles in age-structured host population.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study the vaccination strategies for measles with discrete age structure.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analyse South African measles data and assess the efficiency of various vaccination strategies for the country's measles epidemic control.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compare the outcomes of various measles vaccination strategies recommended by NICD and the World Health Organization.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utilize data on measles incidence from South Africa released by The National Institute for Communicable Diseases, develop an age-group vaccination model.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4981C-4207-4FAB-9A5F-4ACADC6D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objectives</a:t>
            </a:r>
            <a:br>
              <a:rPr lang="en-ZA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244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38046</TotalTime>
  <Words>1495</Words>
  <Application>Microsoft Office PowerPoint</Application>
  <PresentationFormat>Widescreen</PresentationFormat>
  <Paragraphs>140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Raleway Light</vt:lpstr>
      <vt:lpstr>Indy Serif</vt:lpstr>
      <vt:lpstr>Calibri</vt:lpstr>
      <vt:lpstr>Arial</vt:lpstr>
      <vt:lpstr>Raleway Medium</vt:lpstr>
      <vt:lpstr>Raleway</vt:lpstr>
      <vt:lpstr>Trebuchet MS</vt:lpstr>
      <vt:lpstr>Symbol</vt:lpstr>
      <vt:lpstr>Calibri Light</vt:lpstr>
      <vt:lpstr>Office Theme</vt:lpstr>
      <vt:lpstr>Implementation of the age-structured SEIR epidemiology model for measles vaccination strategies  Ziyabukwa Mthi  Supervisor: Dr L. Bolton Co-supervisor: Mr. J. Bingham  Department of Mathematical Sciences Stellenbosch University South Africa 30 August 2022 </vt:lpstr>
      <vt:lpstr>Content</vt:lpstr>
      <vt:lpstr>Introduction</vt:lpstr>
      <vt:lpstr>Introduction</vt:lpstr>
      <vt:lpstr>Introduction</vt:lpstr>
      <vt:lpstr>Research question </vt:lpstr>
      <vt:lpstr>Aim of the research</vt:lpstr>
      <vt:lpstr>Main objective of the research</vt:lpstr>
      <vt:lpstr>Research objectives </vt:lpstr>
      <vt:lpstr>Study benefits 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Code design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Mthi, Z, Miss [24863831@sun.ac.za]</cp:lastModifiedBy>
  <cp:revision>725</cp:revision>
  <dcterms:created xsi:type="dcterms:W3CDTF">2021-09-15T08:20:16Z</dcterms:created>
  <dcterms:modified xsi:type="dcterms:W3CDTF">2022-08-24T12:37:22Z</dcterms:modified>
</cp:coreProperties>
</file>